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57" r:id="rId10"/>
    <p:sldId id="265" r:id="rId11"/>
    <p:sldId id="266" r:id="rId12"/>
    <p:sldId id="272" r:id="rId13"/>
    <p:sldId id="275" r:id="rId14"/>
    <p:sldId id="267" r:id="rId15"/>
    <p:sldId id="276" r:id="rId16"/>
    <p:sldId id="273" r:id="rId17"/>
    <p:sldId id="268" r:id="rId18"/>
    <p:sldId id="271" r:id="rId19"/>
    <p:sldId id="270" r:id="rId20"/>
    <p:sldId id="274" r:id="rId21"/>
    <p:sldId id="26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0166-78A9-4B63-9CBC-05CB3598830D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2629-BB3B-4459-A470-DC5705B76F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823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D9DC-7573-40DD-8CD6-EB6F3226C9E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67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D9DC-7573-40DD-8CD6-EB6F3226C9E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67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51CE97-520B-4642-A470-39B0AB6B11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51EB16-3864-4B55-A7AA-169B23A6A65E}" type="datetimeFigureOut">
              <a:rPr lang="el-GR" smtClean="0"/>
              <a:pPr/>
              <a:t>30/3/2019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248" y="188640"/>
            <a:ext cx="84582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200" smtClean="0"/>
              <a:t>ΠΑΡΟΥΣΙΑΣΗ ΠΕΡΙΣΤΑΤΙΚΟΥ</a:t>
            </a:r>
            <a:endParaRPr lang="el-GR" sz="4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1560" y="6093296"/>
            <a:ext cx="6040760" cy="668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</a:rPr>
              <a:t>ΕΛΕΝΗ ΠΑΠΠΑ</a:t>
            </a:r>
          </a:p>
          <a:p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</a:rPr>
              <a:t>ΕΙΔΙΚΕΥΟΜΕΝΗ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</a:rPr>
              <a:t>ΙΑΤΡΟΣ Β’ ΠΑΘΟΛΟΓΙΚΗΣ ΚΛΙΝΙΚΗΣ ΠΓΝΙ</a:t>
            </a:r>
            <a:endParaRPr lang="el-G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Χωρίς τίτλο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602" y="980728"/>
            <a:ext cx="6112718" cy="49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1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ΕΡΓΑΣΤΗΡΙΑΚΟΣ ΚΑΙ ΑΠΕΙΚΟΝΙΣΤΙΚΟΣ ΕΛΕΓΧΟΣ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Ε/Ε:</a:t>
            </a:r>
          </a:p>
          <a:p>
            <a:pPr lvl="1"/>
            <a:r>
              <a:rPr lang="en-US" dirty="0" smtClean="0"/>
              <a:t>HbA1c= 11.8%</a:t>
            </a:r>
          </a:p>
          <a:p>
            <a:pPr lvl="1"/>
            <a:r>
              <a:rPr lang="el-GR" dirty="0" smtClean="0"/>
              <a:t>ΤΚΕ= 25</a:t>
            </a:r>
          </a:p>
          <a:p>
            <a:pPr lvl="1"/>
            <a:r>
              <a:rPr lang="el-GR" dirty="0" smtClean="0"/>
              <a:t>Φυσιολογικά επίπεδα </a:t>
            </a:r>
            <a:r>
              <a:rPr lang="en-US" dirty="0" smtClean="0"/>
              <a:t>TSH, CK, </a:t>
            </a:r>
            <a:r>
              <a:rPr lang="en-US" dirty="0" err="1" smtClean="0"/>
              <a:t>vit</a:t>
            </a:r>
            <a:r>
              <a:rPr lang="en-US" dirty="0" smtClean="0"/>
              <a:t> D,</a:t>
            </a:r>
            <a:r>
              <a:rPr lang="en-US" dirty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B12, </a:t>
            </a:r>
            <a:r>
              <a:rPr lang="el-GR" dirty="0" smtClean="0"/>
              <a:t>φυλλικού οξέος</a:t>
            </a:r>
          </a:p>
          <a:p>
            <a:endParaRPr lang="el-GR" dirty="0"/>
          </a:p>
          <a:p>
            <a:r>
              <a:rPr lang="el-GR" b="1" dirty="0" smtClean="0"/>
              <a:t>Ακτινογραφία θώρακος </a:t>
            </a:r>
            <a:r>
              <a:rPr lang="el-GR" dirty="0" smtClean="0"/>
              <a:t>(εισπνοή και εκπνοή): χωρίς πνευμοθώρακα/ατελεκτασία, πλευριτική συλλογή ή λεμφαδενοπάθεια και κφ κινητικότητα ημιδιαφραγμάτων</a:t>
            </a:r>
          </a:p>
          <a:p>
            <a:endParaRPr lang="el-GR" dirty="0"/>
          </a:p>
          <a:p>
            <a:pPr marL="342900" lvl="1">
              <a:buClr>
                <a:schemeClr val="accent1"/>
              </a:buClr>
            </a:pPr>
            <a:r>
              <a:rPr lang="en-US" b="1" dirty="0" smtClean="0"/>
              <a:t>MRI </a:t>
            </a:r>
            <a:r>
              <a:rPr lang="el-GR" b="1" dirty="0" smtClean="0"/>
              <a:t>ΘΜΣΣ (χωρίς και με σκιαγραφικό): </a:t>
            </a:r>
            <a:r>
              <a:rPr lang="el-GR" dirty="0"/>
              <a:t>χωρίς συμπίεση του νωτιαίου μυελού, παθολογικό σήμα στην απεικόνιση του νωτιαίου </a:t>
            </a:r>
            <a:r>
              <a:rPr lang="el-GR" dirty="0" smtClean="0"/>
              <a:t>μυελού, μηνιγγικό εμπλουτισμό </a:t>
            </a:r>
            <a:r>
              <a:rPr lang="el-GR" dirty="0"/>
              <a:t>ή </a:t>
            </a:r>
            <a:r>
              <a:rPr lang="el-GR" dirty="0" smtClean="0"/>
              <a:t>επισκληρίδια </a:t>
            </a:r>
            <a:r>
              <a:rPr lang="el-GR" dirty="0"/>
              <a:t>συλλογή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72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ΑΠΕΙΚΟΝΙΣΤΙΚΟΣ ΕΛΕΓΧΟΣ</a:t>
            </a:r>
          </a:p>
        </p:txBody>
      </p:sp>
      <p:pic>
        <p:nvPicPr>
          <p:cNvPr id="1026" name="Picture 2" descr="C:\Users\User\Desktop\Χωρίς τίτλο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401" y="1600200"/>
            <a:ext cx="70015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ΔΙΑΦΟΡΙΚΗ ΔΙΑΓΝΩΣΗ (Ι)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20" y="1652736"/>
            <a:ext cx="7825680" cy="4800600"/>
          </a:xfrm>
        </p:spPr>
        <p:txBody>
          <a:bodyPr>
            <a:normAutofit/>
          </a:bodyPr>
          <a:lstStyle/>
          <a:p>
            <a:r>
              <a:rPr lang="el-GR" dirty="0" smtClean="0"/>
              <a:t>Ανατομική εντόπιση της νευρολογικής συμπτωματολογίας -&gt; </a:t>
            </a:r>
          </a:p>
          <a:p>
            <a:pPr marL="571500" indent="-457200">
              <a:buFont typeface="+mj-lt"/>
              <a:buAutoNum type="arabicPeriod"/>
            </a:pPr>
            <a:r>
              <a:rPr lang="el-GR" dirty="0"/>
              <a:t>Ά</a:t>
            </a:r>
            <a:r>
              <a:rPr lang="el-GR" dirty="0" smtClean="0"/>
              <a:t>λγος ράχης: μη ειδικό </a:t>
            </a:r>
          </a:p>
          <a:p>
            <a:pPr marL="571500" indent="-457200">
              <a:buFont typeface="+mj-lt"/>
              <a:buAutoNum type="arabicPeriod"/>
            </a:pPr>
            <a:r>
              <a:rPr lang="el-GR" dirty="0" smtClean="0"/>
              <a:t>Αιμωδίες &amp; αδυναμία μυών κοιλιακού τοιχώματος: κατώτερες θωρακικές/ανώτερες οσφυικές (αποκλεισμός μυοπάθειας)</a:t>
            </a:r>
          </a:p>
          <a:p>
            <a:pPr marL="571500" indent="-457200">
              <a:buFont typeface="+mj-lt"/>
              <a:buAutoNum type="arabicPeriod"/>
            </a:pPr>
            <a:r>
              <a:rPr lang="el-GR" dirty="0" smtClean="0"/>
              <a:t>Αδυναμία βαθιάς εισπνοής και βήχα: αδυναμία διαφράγματος (ανώτερη ΑΜΣΣ/στέλεχος)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r>
              <a:rPr lang="el-GR" dirty="0" smtClean="0"/>
              <a:t> αδυναμία μεσοπλεύριων μυών (ΘΜΣΣ) </a:t>
            </a:r>
          </a:p>
        </p:txBody>
      </p:sp>
    </p:spTree>
    <p:extLst>
      <p:ext uri="{BB962C8B-B14F-4D97-AF65-F5344CB8AC3E}">
        <p14:creationId xmlns:p14="http://schemas.microsoft.com/office/powerpoint/2010/main" xmlns="" val="2098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ΔΙΑΦΟΡΙΚΗ </a:t>
            </a:r>
            <a:r>
              <a:rPr lang="el-GR" dirty="0" smtClean="0"/>
              <a:t>ΔΙΑΓΝΩΣΗ (ΙΙ)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736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4"/>
            </a:pPr>
            <a:r>
              <a:rPr lang="el-GR" dirty="0"/>
              <a:t>Ζωστηροειδής υπαισθησία κορμού: αισθητική δυσλειτουργία</a:t>
            </a:r>
          </a:p>
          <a:p>
            <a:pPr marL="868680" lvl="1" indent="-457200">
              <a:buFont typeface="+mj-lt"/>
              <a:buAutoNum type="alphaLcPeriod"/>
            </a:pPr>
            <a:r>
              <a:rPr lang="el-GR" dirty="0"/>
              <a:t>Κεντρομυελική βλάβη/συριγγομυελία (κατά: πολυεστιακή εντόπιση, συμμετοχή περινέου, ακράτεια ούρων, απουσία σημείων μυελοπάθειας)</a:t>
            </a:r>
          </a:p>
          <a:p>
            <a:pPr marL="868680" lvl="1" indent="-457200">
              <a:buFont typeface="+mj-lt"/>
              <a:buAutoNum type="alphaLcPeriod"/>
            </a:pPr>
            <a:r>
              <a:rPr lang="el-GR" dirty="0"/>
              <a:t>Δυσλειτουργία γαγγλίου νωτιαίων νεύρων (κατά: αδυναμία)</a:t>
            </a:r>
          </a:p>
          <a:p>
            <a:pPr marL="868680" lvl="1" indent="-457200">
              <a:buFont typeface="+mj-lt"/>
              <a:buAutoNum type="alphaLcPeriod"/>
            </a:pPr>
            <a:r>
              <a:rPr lang="el-GR" b="1" dirty="0"/>
              <a:t>Δυσλειτουργία ριζών νωτιαίων νεύρων: υποξεία πολυριζονευρίτιδα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8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/>
              <a:t>ΔΙΑΦΟΡΙΚΗ </a:t>
            </a:r>
            <a:r>
              <a:rPr lang="el-GR" sz="4200" dirty="0" smtClean="0"/>
              <a:t>ΔΙΑΓΝΩΣΗ ΠΟΛΥΡΙΖΟΝΕΥΡΙΤΙΔΑΣ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>
            <a:normAutofit/>
          </a:bodyPr>
          <a:lstStyle/>
          <a:p>
            <a:r>
              <a:rPr lang="el-GR" dirty="0" smtClean="0"/>
              <a:t>Διαβητική νευροπάθεια</a:t>
            </a:r>
          </a:p>
          <a:p>
            <a:pPr lvl="1"/>
            <a:r>
              <a:rPr lang="el-GR" dirty="0" smtClean="0"/>
              <a:t>Συχνή, πρόδρομα συμπτώματα (απώλεια βάρους, κακουχία), αυτόνομη νευροπάθεια, αμφοτερόπλευρη προσβολή</a:t>
            </a:r>
          </a:p>
          <a:p>
            <a:r>
              <a:rPr lang="el-GR" dirty="0" smtClean="0"/>
              <a:t>Πολλαπλή μονονευροπάθεια/μονονευρίτιδα</a:t>
            </a:r>
          </a:p>
          <a:p>
            <a:pPr lvl="1"/>
            <a:r>
              <a:rPr lang="el-GR" dirty="0" smtClean="0"/>
              <a:t>Τυχαία κατανομή περιφερικών νεύρων, προσβολή άκρων</a:t>
            </a:r>
          </a:p>
          <a:p>
            <a:r>
              <a:rPr lang="el-GR" dirty="0" smtClean="0"/>
              <a:t>Φλεγμονώδης πολυνευροπάθεια</a:t>
            </a:r>
          </a:p>
          <a:p>
            <a:pPr lvl="1"/>
            <a:r>
              <a:rPr lang="el-GR" dirty="0" smtClean="0"/>
              <a:t>Προσβάλλει κυρίως άκρα</a:t>
            </a:r>
          </a:p>
        </p:txBody>
      </p:sp>
    </p:spTree>
    <p:extLst>
      <p:ext uri="{BB962C8B-B14F-4D97-AF65-F5344CB8AC3E}">
        <p14:creationId xmlns:p14="http://schemas.microsoft.com/office/powerpoint/2010/main" xmlns="" val="28615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/>
              <a:t>ΔΙΑΦΟΡΙΚΗ ΔΙΑΓΝΩΣΗ ΠΟΛΥΡΙΖΟΝΕΥΡΙΤΙΔΑΣ (</a:t>
            </a:r>
            <a:r>
              <a:rPr lang="el-GR" sz="4200" dirty="0" smtClean="0"/>
              <a:t>ΙΙ)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/>
          <a:lstStyle/>
          <a:p>
            <a:r>
              <a:rPr lang="el-GR" dirty="0"/>
              <a:t>Καρκίνος (λεπτομηνιγγική καρκινωμάτωση)</a:t>
            </a:r>
          </a:p>
          <a:p>
            <a:pPr lvl="1"/>
            <a:r>
              <a:rPr lang="el-GR" dirty="0"/>
              <a:t>Σημείο προχωρημένης κακοήθειας, απουσία άλλων σημείων (συμπ. </a:t>
            </a:r>
            <a:r>
              <a:rPr lang="en-US" dirty="0"/>
              <a:t>MRI</a:t>
            </a:r>
            <a:r>
              <a:rPr lang="el-GR" dirty="0"/>
              <a:t>)</a:t>
            </a:r>
          </a:p>
          <a:p>
            <a:r>
              <a:rPr lang="el-GR" dirty="0"/>
              <a:t>Νευροσαρκοείδωση</a:t>
            </a:r>
          </a:p>
          <a:p>
            <a:pPr lvl="1"/>
            <a:r>
              <a:rPr lang="el-GR" dirty="0"/>
              <a:t>Προσβάλλει κυρίως κρανιακά και οπτικά νεύρα, προκαλλεί συστηματική νόσο με απεικονιστικά ευρήματα (</a:t>
            </a:r>
            <a:r>
              <a:rPr lang="en-US" dirty="0"/>
              <a:t>MRI</a:t>
            </a:r>
            <a:r>
              <a:rPr lang="el-GR" dirty="0"/>
              <a:t>)</a:t>
            </a:r>
          </a:p>
          <a:p>
            <a:r>
              <a:rPr lang="el-GR" dirty="0"/>
              <a:t>Λοιμώδης πολυριζονευρίτιδα</a:t>
            </a:r>
            <a:endParaRPr lang="en-US" dirty="0"/>
          </a:p>
          <a:p>
            <a:pPr lvl="1"/>
            <a:r>
              <a:rPr lang="en-US" dirty="0"/>
              <a:t>Varicella–zoster virus: </a:t>
            </a:r>
            <a:r>
              <a:rPr lang="el-GR" dirty="0"/>
              <a:t>εξάνθημα</a:t>
            </a:r>
            <a:endParaRPr lang="en-US" dirty="0"/>
          </a:p>
          <a:p>
            <a:pPr lvl="1"/>
            <a:r>
              <a:rPr lang="en-US" b="1" dirty="0" err="1"/>
              <a:t>Borrelia</a:t>
            </a:r>
            <a:r>
              <a:rPr lang="en-US" b="1" dirty="0"/>
              <a:t> </a:t>
            </a:r>
            <a:r>
              <a:rPr lang="en-US" b="1" dirty="0" err="1"/>
              <a:t>burgdorferi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7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ΜΗΝΙΓΓΟΡΙΖΟΝΕΥΡ</a:t>
            </a:r>
            <a:r>
              <a:rPr lang="en-US" sz="4000" dirty="0" smtClean="0"/>
              <a:t>I</a:t>
            </a:r>
            <a:r>
              <a:rPr lang="el-GR" sz="4000" dirty="0" smtClean="0"/>
              <a:t>ΤΙΔΑ ΝΟΣΟΥ </a:t>
            </a:r>
            <a:r>
              <a:rPr lang="en-US" sz="4000" dirty="0" smtClean="0"/>
              <a:t>LYME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00600"/>
          </a:xfrm>
        </p:spPr>
        <p:txBody>
          <a:bodyPr/>
          <a:lstStyle/>
          <a:p>
            <a:r>
              <a:rPr lang="el-GR" dirty="0" smtClean="0"/>
              <a:t>Παρουσίαση 2-18 εβδ. μετά από λοίμωξη με πόνο, απώλεια αισθητικότητας, αδυναμία και ελάττωση αντανακλαστικών</a:t>
            </a:r>
          </a:p>
          <a:p>
            <a:r>
              <a:rPr lang="el-GR" dirty="0" smtClean="0"/>
              <a:t>Συχνά προσβολή προσωπικού νεύρου και άκρων</a:t>
            </a:r>
          </a:p>
          <a:p>
            <a:r>
              <a:rPr lang="el-GR" dirty="0" smtClean="0"/>
              <a:t>Ιστορικό ασθενούς: συμβατό με πρώιμη διάχυτη ν. </a:t>
            </a:r>
            <a:r>
              <a:rPr lang="en-US" dirty="0" smtClean="0"/>
              <a:t>Lyme</a:t>
            </a:r>
            <a:endParaRPr lang="el-GR" dirty="0" smtClean="0"/>
          </a:p>
          <a:p>
            <a:pPr marL="868680" lvl="1" indent="-457200">
              <a:buFont typeface="+mj-lt"/>
              <a:buAutoNum type="alphaLcParenR"/>
            </a:pPr>
            <a:r>
              <a:rPr lang="el-GR" dirty="0" smtClean="0"/>
              <a:t>Διαμονή σε ενδημική περιοχή</a:t>
            </a:r>
          </a:p>
          <a:p>
            <a:pPr marL="868680" lvl="1" indent="-457200">
              <a:buFont typeface="+mj-lt"/>
              <a:buAutoNum type="alphaLcParenR"/>
            </a:pPr>
            <a:r>
              <a:rPr lang="el-GR" dirty="0" smtClean="0"/>
              <a:t>Παρουσίαση νωρίς το φθινόπωρο</a:t>
            </a:r>
          </a:p>
          <a:p>
            <a:pPr marL="868680" lvl="1" indent="-457200">
              <a:buFont typeface="+mj-lt"/>
              <a:buAutoNum type="alphaLcParenR"/>
            </a:pPr>
            <a:r>
              <a:rPr lang="el-GR" dirty="0" smtClean="0"/>
              <a:t>3 μήνες νωρίτερα είχε εμφανίσει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l-GR" dirty="0" smtClean="0"/>
              <a:t>μεταναστευτικό ερύθημα (συχνότερα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bullseye</a:t>
            </a:r>
            <a:r>
              <a:rPr lang="el-GR" dirty="0" smtClean="0"/>
              <a:t>) στην αριστερή γλουτιαία πτυχή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l-GR" dirty="0" smtClean="0"/>
              <a:t>(συχνό σημείο δήγματος από κρότωνες)</a:t>
            </a:r>
          </a:p>
          <a:p>
            <a:r>
              <a:rPr lang="el-GR" dirty="0" smtClean="0"/>
              <a:t>Επόμενο βήμα: ανίχνευση αντισωμάτων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σε ορό ή/και ΕΝΥ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8" t="13424" r="7219" b="16999"/>
          <a:stretch/>
        </p:blipFill>
        <p:spPr bwMode="auto">
          <a:xfrm>
            <a:off x="5796136" y="3284984"/>
            <a:ext cx="238298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2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0" y="341784"/>
            <a:ext cx="8473752" cy="1143000"/>
          </a:xfrm>
        </p:spPr>
        <p:txBody>
          <a:bodyPr/>
          <a:lstStyle/>
          <a:p>
            <a:r>
              <a:rPr lang="el-GR" sz="4000" dirty="0" smtClean="0"/>
              <a:t>ΟΣΦΥΟΝΩΤΙΑΙΑ ΠΑΡΑΚΕΝΤΗΣΗ – Β/Χ ΑΝΑΛΥΣΗ ΕΓΚΕΦΑΛΟΝΩΤΙΑΙΟΥ ΥΓΡΟΥ</a:t>
            </a:r>
            <a:endParaRPr lang="el-GR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140264"/>
              </p:ext>
            </p:extLst>
          </p:nvPr>
        </p:nvGraphicFramePr>
        <p:xfrm>
          <a:off x="457200" y="1700808"/>
          <a:ext cx="762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137503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glucose level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(reference range, 50 to 75 mg/dl)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a of 46 per cubic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Millimeter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protein level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(reference range, 5 to 55 mg/dl)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nucleated-cell count  (reference range, 0 to 5)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601579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 mg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mg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l-G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/m</a:t>
                      </a:r>
                      <a:r>
                        <a:rPr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11"/>
          <a:stretch/>
        </p:blipFill>
        <p:spPr bwMode="auto">
          <a:xfrm>
            <a:off x="2284660" y="3933056"/>
            <a:ext cx="3871516" cy="277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6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ΟΡΟΛΟΓΙΚΟΣ ΕΛΕΓΧΟΣ ΟΡΟΥ &amp; ΕΓΚΕΦΑΛΟΝΩΤΙΑΙΟΥ ΥΓΡΟΥ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err="1" smtClean="0"/>
              <a:t>Borrelia</a:t>
            </a:r>
            <a:r>
              <a:rPr lang="en-US" dirty="0" smtClean="0"/>
              <a:t> </a:t>
            </a:r>
            <a:r>
              <a:rPr lang="en-US" dirty="0" err="1" smtClean="0"/>
              <a:t>burgdoferi</a:t>
            </a:r>
            <a:r>
              <a:rPr lang="en-US" dirty="0" smtClean="0"/>
              <a:t> serum </a:t>
            </a:r>
            <a:r>
              <a:rPr lang="en-US" dirty="0" err="1" smtClean="0"/>
              <a:t>IgM</a:t>
            </a:r>
            <a:r>
              <a:rPr lang="en-US" dirty="0" smtClean="0"/>
              <a:t> (-), </a:t>
            </a:r>
            <a:r>
              <a:rPr lang="en-US" dirty="0" err="1" smtClean="0"/>
              <a:t>IgG</a:t>
            </a:r>
            <a:r>
              <a:rPr lang="en-US" dirty="0" smtClean="0"/>
              <a:t> (+) antibodies</a:t>
            </a:r>
            <a:endParaRPr lang="el-GR" dirty="0" smtClean="0"/>
          </a:p>
          <a:p>
            <a:pPr lvl="1"/>
            <a:r>
              <a:rPr lang="el-GR" dirty="0" smtClean="0"/>
              <a:t>Ορομετατροπή συμβατή με το ιστορικό, απαιτεί 1-2 μήνες</a:t>
            </a:r>
          </a:p>
          <a:p>
            <a:pPr lvl="1"/>
            <a:r>
              <a:rPr lang="el-GR" dirty="0" smtClean="0"/>
              <a:t>Σε συνδυασμό με την κλινική συνδρομή αρκούν για τη διάγνωση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CSF 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IgG</a:t>
            </a:r>
            <a:r>
              <a:rPr lang="en-US" dirty="0" smtClean="0"/>
              <a:t> antibodies &amp; PCR (</a:t>
            </a:r>
            <a:r>
              <a:rPr lang="el-GR" dirty="0" smtClean="0"/>
              <a:t>μη διαγνωστικά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75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l-GR" dirty="0" smtClean="0"/>
              <a:t>ΙΑΓΝΩΣΗ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Κλινική διάγνωση: </a:t>
            </a:r>
            <a:r>
              <a:rPr lang="en-US" sz="2400" dirty="0" smtClean="0"/>
              <a:t>Lyme </a:t>
            </a:r>
            <a:r>
              <a:rPr lang="el-GR" sz="2400" dirty="0" smtClean="0"/>
              <a:t>πολυριζονευρίτιδα</a:t>
            </a:r>
          </a:p>
          <a:p>
            <a:endParaRPr lang="el-GR" sz="2400" dirty="0"/>
          </a:p>
          <a:p>
            <a:endParaRPr lang="el-GR" sz="2400" dirty="0" smtClean="0"/>
          </a:p>
          <a:p>
            <a:pPr marL="114300" indent="0">
              <a:buNone/>
            </a:pPr>
            <a:endParaRPr lang="el-GR" sz="2400" dirty="0" smtClean="0"/>
          </a:p>
          <a:p>
            <a:pPr marL="11430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Lyme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μηνιγγοριζονευρίτιδα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71800" y="2132856"/>
            <a:ext cx="2808312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(+) ορολογικός  έλεγχος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462515" cy="251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3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/>
          <a:lstStyle/>
          <a:p>
            <a:r>
              <a:rPr lang="el-GR" sz="4200" dirty="0" smtClean="0"/>
              <a:t>ΑΙΤΙΑ ΕΙΣΟΔΟΥ-ΠΑΡΟΥΣΑ ΝΟΣΟΣ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208912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1800" dirty="0" smtClean="0"/>
              <a:t>                                  επισκέπτεται αρχές φθινοπώρου τα Ε.Ι. Νευρολογίας λόγω υπαισθησίας, παραισθησιών και αδυναμίας</a:t>
            </a:r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9771" y="1331476"/>
            <a:ext cx="17319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Γυναίκα 58 ετών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19771" y="2060848"/>
            <a:ext cx="2060413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10 εβδομάδες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627784" y="2348880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888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95936" y="2060848"/>
            <a:ext cx="417646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Άλγος στη μεσοπλάτια χώρα</a:t>
            </a:r>
            <a:endParaRPr lang="el-GR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Υποχώρηση του άλγους χωρίς παρέμβαση (~2 εβδομάδες)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19771" y="2996952"/>
            <a:ext cx="2060413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6 εβδομάδες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>
            <a:off x="2627784" y="3356992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92488" y="3068960"/>
            <a:ext cx="4176464" cy="890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Αιμωδίες με ζωστηροειδή χαρακτήρα σε μεσοπλάτια χώρα &amp; κάτωθεν των μαστών</a:t>
            </a:r>
          </a:p>
        </p:txBody>
      </p:sp>
      <p:sp>
        <p:nvSpPr>
          <p:cNvPr id="15" name="Cloud 14"/>
          <p:cNvSpPr/>
          <p:nvPr/>
        </p:nvSpPr>
        <p:spPr>
          <a:xfrm>
            <a:off x="319772" y="4005064"/>
            <a:ext cx="2091988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5 εβδομάδες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>
            <a:off x="2627784" y="4365104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3992488" y="4005065"/>
            <a:ext cx="4176464" cy="1152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Επέκταση αιμωδιών στην άνω κοιλιακή χώρα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Αδυναμία έγερσης από ύπτια θέση χωρίς στήριξη (σε άνω άκρα)</a:t>
            </a:r>
          </a:p>
        </p:txBody>
      </p:sp>
      <p:sp>
        <p:nvSpPr>
          <p:cNvPr id="18" name="Cloud 17"/>
          <p:cNvSpPr/>
          <p:nvPr/>
        </p:nvSpPr>
        <p:spPr>
          <a:xfrm>
            <a:off x="323528" y="5949280"/>
            <a:ext cx="2091988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2 εβδομάδες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19" name="Right Arrow 18"/>
          <p:cNvSpPr/>
          <p:nvPr/>
        </p:nvSpPr>
        <p:spPr>
          <a:xfrm>
            <a:off x="2627784" y="6237312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3995936" y="5229200"/>
            <a:ext cx="417646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Παραισθησίες σε 3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-5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 δάκτυλο αρ άκρας χείρας και 4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-5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 δάκτυλο δε</a:t>
            </a:r>
          </a:p>
        </p:txBody>
      </p:sp>
      <p:sp>
        <p:nvSpPr>
          <p:cNvPr id="21" name="Cloud 20"/>
          <p:cNvSpPr/>
          <p:nvPr/>
        </p:nvSpPr>
        <p:spPr>
          <a:xfrm>
            <a:off x="323528" y="4941168"/>
            <a:ext cx="2091988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4 εβδομάδες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22" name="Right Arrow 21"/>
          <p:cNvSpPr/>
          <p:nvPr/>
        </p:nvSpPr>
        <p:spPr>
          <a:xfrm>
            <a:off x="2627784" y="5301208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3995936" y="6021288"/>
            <a:ext cx="417646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Αιμωδίες στο περίνεο – ακράτεια ούρων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267744" y="4869160"/>
            <a:ext cx="147772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53199"/>
            <a:ext cx="4179911" cy="86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6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Χορήγηση </a:t>
            </a:r>
            <a:r>
              <a:rPr lang="en-US" dirty="0" err="1" smtClean="0"/>
              <a:t>i.v.</a:t>
            </a:r>
            <a:r>
              <a:rPr lang="en-US" dirty="0" smtClean="0"/>
              <a:t> </a:t>
            </a:r>
            <a:r>
              <a:rPr lang="el-GR" dirty="0"/>
              <a:t>κ</a:t>
            </a:r>
            <a:r>
              <a:rPr lang="el-GR" dirty="0" smtClean="0"/>
              <a:t>εφτριαξόνης για 3 εβδομάδες</a:t>
            </a:r>
          </a:p>
          <a:p>
            <a:endParaRPr lang="el-GR" dirty="0"/>
          </a:p>
          <a:p>
            <a:r>
              <a:rPr lang="el-GR" dirty="0" smtClean="0"/>
              <a:t>Βελτίωση του άλγους σε 4 εβδομάδες</a:t>
            </a:r>
          </a:p>
          <a:p>
            <a:r>
              <a:rPr lang="el-GR" dirty="0" smtClean="0"/>
              <a:t>Βελτίωση αισθητικότητας και μυικής ισχύος σε 4 μήνες</a:t>
            </a:r>
          </a:p>
          <a:p>
            <a:endParaRPr lang="el-G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2132856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97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πολύ!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4811"/>
            <a:ext cx="6336704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0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67544" y="3284984"/>
            <a:ext cx="7704856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352928" cy="1143000"/>
          </a:xfrm>
        </p:spPr>
        <p:txBody>
          <a:bodyPr/>
          <a:lstStyle/>
          <a:p>
            <a:r>
              <a:rPr lang="el-GR" sz="4200" dirty="0" smtClean="0"/>
              <a:t>ΑΙΤΙΑ ΕΙΣΟΔΟΥ-ΠΑΡΟΥΣΑ ΝΟΣΟΣ (ΙΙ)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64704"/>
            <a:ext cx="8208912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1800" dirty="0" smtClean="0"/>
              <a:t>                        </a:t>
            </a:r>
            <a:r>
              <a:rPr lang="el-GR" sz="1800" dirty="0"/>
              <a:t>          με </a:t>
            </a:r>
            <a:r>
              <a:rPr lang="el-GR" sz="1800" dirty="0" smtClean="0"/>
              <a:t>υπαισθησίες</a:t>
            </a:r>
            <a:r>
              <a:rPr lang="el-GR" sz="1800" dirty="0"/>
              <a:t>, </a:t>
            </a:r>
            <a:r>
              <a:rPr lang="el-GR" sz="1800" dirty="0" smtClean="0"/>
              <a:t>παραισθησίες </a:t>
            </a:r>
            <a:r>
              <a:rPr lang="el-GR" sz="1800" dirty="0"/>
              <a:t>και </a:t>
            </a:r>
            <a:r>
              <a:rPr lang="el-GR" sz="1800" dirty="0" smtClean="0"/>
              <a:t>αδυναμία</a:t>
            </a:r>
          </a:p>
          <a:p>
            <a:pPr marL="114300" indent="0">
              <a:buNone/>
            </a:pPr>
            <a:endParaRPr lang="el-GR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l-GR" sz="1800" b="1" dirty="0" smtClean="0">
                <a:solidFill>
                  <a:srgbClr val="FF0000"/>
                </a:solidFill>
              </a:rPr>
              <a:t>Απουσία: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πυρετού, νυχτερινού ιδρώτα, απώλειας βάρους, αδυναμία άνω ή κάτω άκρων, διαταραχών βάδισης/ορθοστάτισης</a:t>
            </a:r>
          </a:p>
          <a:p>
            <a:endParaRPr lang="el-GR" sz="1800" dirty="0" smtClean="0"/>
          </a:p>
          <a:p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3 μήνες πριν: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</a:rPr>
              <a:t>μη-κνησμώδες, ανώδυνο ερύθημα (διαμέτρου 8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cm</a:t>
            </a:r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1800" dirty="0" smtClean="0">
                <a:solidFill>
                  <a:schemeClr val="tx1">
                    <a:lumMod val="50000"/>
                  </a:schemeClr>
                </a:solidFill>
              </a:rPr>
              <a:t>στην  αρ γλουτιαία πτυχή-&gt; </a:t>
            </a:r>
            <a:r>
              <a:rPr lang="el-G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δήγμα εντόμου? </a:t>
            </a:r>
            <a:r>
              <a:rPr lang="el-GR" sz="1800" dirty="0" smtClean="0"/>
              <a:t>(υποχώρηση εξανθήματος σε 4 εβδομάδες)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9771" y="1340768"/>
            <a:ext cx="17319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Γυναίκα 58 ετών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844824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4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ΙΣΤΟΡΙΚΟ - ΚΛΙΝΙΚΗ ΕΞΕΤΑΣΗ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192"/>
            <a:ext cx="7620000" cy="4997152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ΑΤΟΜΙΚΟ ΙΣΤΟΡΙΚΟ</a:t>
            </a:r>
          </a:p>
          <a:p>
            <a:pPr lvl="1"/>
            <a:r>
              <a:rPr lang="el-GR" dirty="0" smtClean="0"/>
              <a:t>Αρτηριακή υπέρταση, υποθυρεοειδισμός, συμπτωματική σπονδυλική στένωση (χειρουργική αποσυμπίεση Ο4-Ο5 προ 6 ετίας), πτώση με κάταγμα αρ κνήμης (χειρουργική αποκατάσταση)</a:t>
            </a:r>
          </a:p>
          <a:p>
            <a:pPr lvl="1"/>
            <a:endParaRPr lang="el-GR" sz="800" b="1" u="sng" dirty="0"/>
          </a:p>
          <a:p>
            <a:pPr lvl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Διαμονή: Δασώδης περιοχή στο βορειοανατολικό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Connecticut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Απασχόληση: Επαγγελματίας υγείας</a:t>
            </a:r>
            <a:endParaRPr lang="el-GR" dirty="0"/>
          </a:p>
          <a:p>
            <a:pPr lvl="1"/>
            <a:r>
              <a:rPr lang="el-GR" dirty="0"/>
              <a:t>Αλλεργίες: </a:t>
            </a:r>
            <a:r>
              <a:rPr lang="el-GR" dirty="0" smtClean="0"/>
              <a:t>Πενικιλλίνη</a:t>
            </a:r>
            <a:endParaRPr lang="el-GR" dirty="0"/>
          </a:p>
          <a:p>
            <a:pPr lvl="1"/>
            <a:r>
              <a:rPr lang="el-GR" dirty="0"/>
              <a:t>Κάπνισμα: </a:t>
            </a:r>
            <a:r>
              <a:rPr lang="el-GR" dirty="0" smtClean="0"/>
              <a:t>διακοπή προ ετών </a:t>
            </a:r>
            <a:endParaRPr lang="el-GR" dirty="0"/>
          </a:p>
          <a:p>
            <a:pPr lvl="1"/>
            <a:r>
              <a:rPr lang="el-GR" dirty="0"/>
              <a:t>Αλκοόλ: </a:t>
            </a:r>
            <a:r>
              <a:rPr lang="el-GR" dirty="0" smtClean="0"/>
              <a:t>σπάνια</a:t>
            </a:r>
          </a:p>
          <a:p>
            <a:endParaRPr lang="el-GR" dirty="0" smtClean="0"/>
          </a:p>
          <a:p>
            <a:r>
              <a:rPr lang="el-GR" b="1" u="sng" dirty="0"/>
              <a:t>ΦΑΡΜΑΚΕΥΤΙΚΟ </a:t>
            </a:r>
            <a:r>
              <a:rPr lang="el-GR" b="1" u="sng" dirty="0" smtClean="0"/>
              <a:t>ΙΣΤΟΡΙΚΟ</a:t>
            </a:r>
          </a:p>
          <a:p>
            <a:pPr lvl="1"/>
            <a:r>
              <a:rPr lang="el-GR" dirty="0" smtClean="0"/>
              <a:t>Λεβοθυροξίνη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3212976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7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/>
          <a:lstStyle/>
          <a:p>
            <a:r>
              <a:rPr lang="el-GR" sz="4200" dirty="0"/>
              <a:t>ΙΣΤΟΡΙΚΟ - ΚΛΙΝΙΚΗ ΕΞΕΤΑΣΗ (</a:t>
            </a:r>
            <a:r>
              <a:rPr lang="el-GR" sz="4200" dirty="0" smtClean="0"/>
              <a:t>Ι</a:t>
            </a:r>
            <a:r>
              <a:rPr lang="en-US" sz="4200" dirty="0" smtClean="0"/>
              <a:t>I</a:t>
            </a:r>
            <a:r>
              <a:rPr lang="el-GR" sz="4200" dirty="0" smtClean="0"/>
              <a:t>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u="sng" dirty="0" smtClean="0"/>
              <a:t>ΖΩΤΙΚΑ ΣΗΜΕΙΑ</a:t>
            </a:r>
          </a:p>
          <a:p>
            <a:pPr lvl="1"/>
            <a:r>
              <a:rPr lang="el-GR" dirty="0" smtClean="0"/>
              <a:t>Θ= </a:t>
            </a:r>
            <a:r>
              <a:rPr lang="en-US" dirty="0" smtClean="0"/>
              <a:t>36.</a:t>
            </a:r>
            <a:r>
              <a:rPr lang="el-GR" dirty="0" smtClean="0"/>
              <a:t>6</a:t>
            </a:r>
            <a:r>
              <a:rPr lang="en-US" dirty="0" smtClean="0"/>
              <a:t>°C</a:t>
            </a:r>
            <a:endParaRPr lang="el-GR" dirty="0"/>
          </a:p>
          <a:p>
            <a:pPr lvl="1"/>
            <a:r>
              <a:rPr lang="el-GR" dirty="0" smtClean="0"/>
              <a:t>ΑΠ= </a:t>
            </a:r>
            <a:r>
              <a:rPr lang="en-US" dirty="0" smtClean="0"/>
              <a:t>1</a:t>
            </a:r>
            <a:r>
              <a:rPr lang="el-GR" dirty="0" smtClean="0"/>
              <a:t>44</a:t>
            </a:r>
            <a:r>
              <a:rPr lang="en-US" dirty="0" smtClean="0"/>
              <a:t>/</a:t>
            </a:r>
            <a:r>
              <a:rPr lang="el-GR" dirty="0" smtClean="0"/>
              <a:t>7</a:t>
            </a:r>
            <a:r>
              <a:rPr lang="en-US" dirty="0" smtClean="0"/>
              <a:t>5 mmHg</a:t>
            </a:r>
            <a:endParaRPr lang="el-GR" dirty="0" smtClean="0"/>
          </a:p>
          <a:p>
            <a:pPr lvl="1"/>
            <a:r>
              <a:rPr lang="el-GR" dirty="0" smtClean="0"/>
              <a:t>ΣΦ= 84/λεπτό</a:t>
            </a:r>
          </a:p>
          <a:p>
            <a:pPr lvl="1"/>
            <a:r>
              <a:rPr lang="el-GR" dirty="0" smtClean="0"/>
              <a:t>Αναπνοές= 1</a:t>
            </a:r>
            <a:r>
              <a:rPr lang="el-GR" dirty="0"/>
              <a:t>8</a:t>
            </a:r>
            <a:r>
              <a:rPr lang="el-GR" dirty="0" smtClean="0"/>
              <a:t>/λεπτό</a:t>
            </a:r>
            <a:endParaRPr lang="en-US" dirty="0"/>
          </a:p>
          <a:p>
            <a:endParaRPr lang="el-GR" sz="1400" dirty="0" smtClean="0"/>
          </a:p>
          <a:p>
            <a:r>
              <a:rPr lang="el-GR" b="1" u="sng" dirty="0" smtClean="0"/>
              <a:t>ΣΩΜΑΤΟΜΕΤΡΙΚΑ ΣΤΟΙΧΕΙΑ</a:t>
            </a:r>
          </a:p>
          <a:p>
            <a:pPr lvl="1"/>
            <a:r>
              <a:rPr lang="el-GR" dirty="0" smtClean="0"/>
              <a:t>Βάρος σώματος= 74.8</a:t>
            </a:r>
            <a:r>
              <a:rPr lang="en-US" dirty="0" smtClean="0"/>
              <a:t> kg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Δείκτης μάζας σώματος (</a:t>
            </a:r>
            <a:r>
              <a:rPr lang="en-US" dirty="0" smtClean="0"/>
              <a:t>BMI</a:t>
            </a:r>
            <a:r>
              <a:rPr lang="el-GR" dirty="0" smtClean="0"/>
              <a:t>)= 25.8</a:t>
            </a:r>
            <a:r>
              <a:rPr lang="en-US" dirty="0" smtClean="0"/>
              <a:t> kg/ m</a:t>
            </a:r>
            <a:r>
              <a:rPr lang="en-US" baseline="30000" dirty="0" smtClean="0"/>
              <a:t>2</a:t>
            </a:r>
            <a:endParaRPr lang="el-GR" baseline="30000" dirty="0" smtClean="0"/>
          </a:p>
          <a:p>
            <a:endParaRPr lang="el-GR" baseline="30000" dirty="0" smtClean="0"/>
          </a:p>
          <a:p>
            <a:r>
              <a:rPr lang="el-GR" b="1" u="sng" dirty="0" smtClean="0"/>
              <a:t>ΚΛΙΝΙΚΗ ΕΞΕΤΑΣΗ - ΝΕΥΡΟΛΟΓΙΚΗ ΕΞΕΤΑΣΗ</a:t>
            </a:r>
          </a:p>
          <a:p>
            <a:pPr lvl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Μειωμένη αισθητικότητα </a:t>
            </a:r>
            <a:r>
              <a:rPr lang="el-GR" dirty="0" smtClean="0"/>
              <a:t>στην πρόσθια και οπίσθια επιφάνεια του κορμού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3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ΕΡΓΑΣΤΗΡΙΑΚΑ 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8457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Glu</a:t>
            </a:r>
            <a:r>
              <a:rPr lang="en-US" b="1" dirty="0" smtClean="0"/>
              <a:t>=</a:t>
            </a:r>
            <a:r>
              <a:rPr lang="it-IT" b="1" dirty="0"/>
              <a:t> </a:t>
            </a:r>
            <a:r>
              <a:rPr lang="el-GR" b="1" dirty="0" smtClean="0"/>
              <a:t>291</a:t>
            </a:r>
            <a:r>
              <a:rPr lang="it-IT" b="1" dirty="0" smtClean="0"/>
              <a:t> mg/</a:t>
            </a:r>
            <a:r>
              <a:rPr lang="en-US" b="1" dirty="0" err="1" smtClean="0"/>
              <a:t>dL</a:t>
            </a:r>
            <a:endParaRPr lang="it-IT" b="1" dirty="0" smtClean="0"/>
          </a:p>
          <a:p>
            <a:r>
              <a:rPr lang="el-GR" dirty="0" smtClean="0"/>
              <a:t>Φυσιολογικά επίπεδα ηλεκτρολυτών</a:t>
            </a:r>
          </a:p>
          <a:p>
            <a:r>
              <a:rPr lang="el-GR" dirty="0" smtClean="0"/>
              <a:t>Φυσιολογική νεφρική λειτουργία και ηπατική βιολογία</a:t>
            </a:r>
            <a:endParaRPr lang="el-GR" dirty="0"/>
          </a:p>
          <a:p>
            <a:r>
              <a:rPr lang="el-GR" dirty="0" smtClean="0"/>
              <a:t>Γενική αίματος: κφ</a:t>
            </a:r>
            <a:endParaRPr lang="en-US" dirty="0" smtClean="0"/>
          </a:p>
          <a:p>
            <a:pPr marL="114300" indent="0">
              <a:buNone/>
            </a:pPr>
            <a:endParaRPr lang="el-G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ΑΠΕΙΚΟΝΙΣΤΙΚΑ 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MRI </a:t>
            </a:r>
            <a:r>
              <a:rPr lang="el-GR" b="1" dirty="0" smtClean="0"/>
              <a:t>ΑΜΣΣ-ΘΜΣΣ-ΟΜΣΣ: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l-GR" dirty="0" smtClean="0"/>
              <a:t>χωρίς συμπίεση του νωτιαίου μυελού, παθολογικό σήμα στην απεικόνιση του νωτιαίου μυελού ή επισκληρίδια συλλογή</a:t>
            </a:r>
          </a:p>
          <a:p>
            <a:pPr marL="868680" lvl="1" indent="-457200">
              <a:buFont typeface="+mj-lt"/>
              <a:buAutoNum type="arabicPeriod"/>
            </a:pPr>
            <a:r>
              <a:rPr lang="el-GR" dirty="0" smtClean="0"/>
              <a:t>Εκφυλιστικές αλλοιώσεις της σπονδυλικής στήλης (μετεγχειρητικά- λόγω χειρουργικής αποσυμπίεσης Ο4-Ο5) χωρίς να προκαλούν στένωση του σπονδυλικού σωλήνα ή συμπίεση ρίζας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60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                                επισκέπτεται </a:t>
            </a:r>
            <a:r>
              <a:rPr lang="el-GR" sz="2000" dirty="0">
                <a:solidFill>
                  <a:schemeClr val="tx2"/>
                </a:solidFill>
              </a:rPr>
              <a:t>αρχές φθινοπώρου τα Ε.Ι. Νευρολογίας λόγω υπαισθησίας, παραισθησιών και </a:t>
            </a:r>
            <a:r>
              <a:rPr lang="el-GR" sz="2000" dirty="0" smtClean="0">
                <a:solidFill>
                  <a:schemeClr val="tx2"/>
                </a:solidFill>
              </a:rPr>
              <a:t>αδυναμίας</a:t>
            </a:r>
          </a:p>
          <a:p>
            <a:endParaRPr lang="el-GR" sz="2000" dirty="0">
              <a:solidFill>
                <a:schemeClr val="tx2"/>
              </a:solidFill>
            </a:endParaRPr>
          </a:p>
          <a:p>
            <a:r>
              <a:rPr lang="el-GR" sz="2000" dirty="0" smtClean="0">
                <a:solidFill>
                  <a:schemeClr val="tx2"/>
                </a:solidFill>
              </a:rPr>
              <a:t>Δύο εβδομάδες μετά την επίσκεψη στο ΤΕΠ -&gt; αναφέρει </a:t>
            </a:r>
            <a:r>
              <a:rPr lang="el-GR" sz="2000" b="1" dirty="0" smtClean="0">
                <a:solidFill>
                  <a:schemeClr val="tx2"/>
                </a:solidFill>
              </a:rPr>
              <a:t>σταθερή παραισθησία στα άνω άκρα</a:t>
            </a:r>
            <a:r>
              <a:rPr lang="el-GR" sz="2000" dirty="0" smtClean="0">
                <a:solidFill>
                  <a:schemeClr val="tx2"/>
                </a:solidFill>
              </a:rPr>
              <a:t>, </a:t>
            </a:r>
            <a:r>
              <a:rPr lang="el-GR" sz="2000" b="1" dirty="0" smtClean="0">
                <a:solidFill>
                  <a:schemeClr val="tx2"/>
                </a:solidFill>
              </a:rPr>
              <a:t>αιμωδίες στον κορμό και το κοιλιακό τοίχωμα</a:t>
            </a:r>
            <a:r>
              <a:rPr lang="el-GR" sz="2000" dirty="0" smtClean="0">
                <a:solidFill>
                  <a:schemeClr val="tx2"/>
                </a:solidFill>
              </a:rPr>
              <a:t>, </a:t>
            </a:r>
            <a:r>
              <a:rPr lang="el-GR" sz="2000" b="1" dirty="0" smtClean="0">
                <a:solidFill>
                  <a:schemeClr val="tx2"/>
                </a:solidFill>
              </a:rPr>
              <a:t>νεοεμφανιζόμενη αιμωδία στο πρόσθιο άνω τμήμα των κάτω άκρων </a:t>
            </a:r>
            <a:r>
              <a:rPr lang="el-GR" sz="2000" dirty="0" smtClean="0">
                <a:solidFill>
                  <a:schemeClr val="tx2"/>
                </a:solidFill>
              </a:rPr>
              <a:t>και από πενθημέρου </a:t>
            </a:r>
            <a:r>
              <a:rPr lang="el-GR" sz="2000" b="1" dirty="0" smtClean="0">
                <a:solidFill>
                  <a:schemeClr val="tx2"/>
                </a:solidFill>
              </a:rPr>
              <a:t>δυσκολία άρσης του πρόσθιου τμήματος του αριστερού άκρου ποδός </a:t>
            </a:r>
            <a:r>
              <a:rPr lang="el-GR" sz="2000" dirty="0" smtClean="0">
                <a:solidFill>
                  <a:schemeClr val="tx2"/>
                </a:solidFill>
              </a:rPr>
              <a:t>κατά τη βάδιση, καθώς και δυσκολία στη βαθιά εισπνοή και βήχα.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460432" cy="1143000"/>
          </a:xfrm>
        </p:spPr>
        <p:txBody>
          <a:bodyPr/>
          <a:lstStyle/>
          <a:p>
            <a:r>
              <a:rPr lang="el-GR" sz="4100" dirty="0" smtClean="0"/>
              <a:t>ΑΙΤΙΑ ΕΙΣΟΔΟΥ-ΠΑΡΟΥΣΑ ΝΟΣΟΣ (ΙΙΙ)</a:t>
            </a:r>
            <a:endParaRPr lang="el-GR" sz="4100" dirty="0"/>
          </a:p>
        </p:txBody>
      </p:sp>
      <p:sp>
        <p:nvSpPr>
          <p:cNvPr id="5" name="TextBox 4"/>
          <p:cNvSpPr txBox="1"/>
          <p:nvPr/>
        </p:nvSpPr>
        <p:spPr>
          <a:xfrm>
            <a:off x="895835" y="1619508"/>
            <a:ext cx="17319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Γυναίκα 58 ετών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227687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39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ΚΛΙΝΙΚΗ ΕΞΕΤΑΣΗ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u="sng" dirty="0"/>
              <a:t>ΖΩΤΙΚΑ ΣΗΜΕΙΑ</a:t>
            </a:r>
          </a:p>
          <a:p>
            <a:pPr lvl="1"/>
            <a:r>
              <a:rPr lang="el-GR" dirty="0"/>
              <a:t>Θ= </a:t>
            </a:r>
            <a:r>
              <a:rPr lang="en-US" dirty="0" smtClean="0"/>
              <a:t>36.</a:t>
            </a:r>
            <a:r>
              <a:rPr lang="el-GR" dirty="0" smtClean="0"/>
              <a:t>4</a:t>
            </a:r>
            <a:r>
              <a:rPr lang="en-US" dirty="0" smtClean="0"/>
              <a:t>°C</a:t>
            </a:r>
            <a:endParaRPr lang="el-GR" dirty="0"/>
          </a:p>
          <a:p>
            <a:pPr lvl="1"/>
            <a:r>
              <a:rPr lang="el-GR" dirty="0"/>
              <a:t>ΑΠ= </a:t>
            </a:r>
            <a:r>
              <a:rPr lang="en-US" dirty="0" smtClean="0"/>
              <a:t>1</a:t>
            </a:r>
            <a:r>
              <a:rPr lang="el-GR" dirty="0" smtClean="0"/>
              <a:t>06</a:t>
            </a:r>
            <a:r>
              <a:rPr lang="en-US" dirty="0" smtClean="0"/>
              <a:t>/</a:t>
            </a:r>
            <a:r>
              <a:rPr lang="el-GR" dirty="0" smtClean="0"/>
              <a:t>67</a:t>
            </a:r>
            <a:r>
              <a:rPr lang="en-US" dirty="0" smtClean="0"/>
              <a:t> </a:t>
            </a:r>
            <a:r>
              <a:rPr lang="en-US" dirty="0"/>
              <a:t>mmHg</a:t>
            </a:r>
            <a:endParaRPr lang="el-GR" dirty="0"/>
          </a:p>
          <a:p>
            <a:pPr lvl="1"/>
            <a:r>
              <a:rPr lang="el-GR" dirty="0"/>
              <a:t>ΣΦ= </a:t>
            </a:r>
            <a:r>
              <a:rPr lang="el-GR" dirty="0" smtClean="0"/>
              <a:t>77/λεπτό</a:t>
            </a:r>
            <a:endParaRPr lang="el-GR" dirty="0"/>
          </a:p>
          <a:p>
            <a:pPr lvl="1"/>
            <a:r>
              <a:rPr lang="el-GR" dirty="0"/>
              <a:t>Αναπνοές= </a:t>
            </a:r>
            <a:r>
              <a:rPr lang="el-GR" dirty="0" smtClean="0"/>
              <a:t>16/λεπτό</a:t>
            </a:r>
            <a:endParaRPr lang="en-US" dirty="0"/>
          </a:p>
          <a:p>
            <a:r>
              <a:rPr lang="el-GR" b="1" u="sng" dirty="0" smtClean="0"/>
              <a:t>ΝΕΥΡΟΛΟΓΙΚΗ ΕΞΕΤΑΣΗ</a:t>
            </a:r>
          </a:p>
          <a:p>
            <a:r>
              <a:rPr lang="el-GR" dirty="0" smtClean="0"/>
              <a:t>Επίπεδο συνείδησης: κφ</a:t>
            </a:r>
          </a:p>
          <a:p>
            <a:r>
              <a:rPr lang="el-GR" dirty="0" smtClean="0"/>
              <a:t>Μυική ισχύς: 4/5 στο αριστερό άνω και κάτω άκρο </a:t>
            </a:r>
          </a:p>
          <a:p>
            <a:r>
              <a:rPr lang="el-GR" dirty="0" smtClean="0"/>
              <a:t>Μυικός τόνος: μειωμένος στον ορθό κοιλιακό μυ</a:t>
            </a:r>
          </a:p>
          <a:p>
            <a:r>
              <a:rPr lang="el-GR" dirty="0" smtClean="0"/>
              <a:t>Επιπολής αισθητικότητα: μειωμένη 6</a:t>
            </a:r>
            <a:r>
              <a:rPr lang="el-GR" baseline="30000" dirty="0" smtClean="0"/>
              <a:t>ο</a:t>
            </a:r>
            <a:r>
              <a:rPr lang="el-GR" dirty="0" smtClean="0"/>
              <a:t>-12</a:t>
            </a:r>
            <a:r>
              <a:rPr lang="el-GR" baseline="30000" dirty="0" smtClean="0"/>
              <a:t>ο</a:t>
            </a:r>
            <a:r>
              <a:rPr lang="el-GR" dirty="0" smtClean="0"/>
              <a:t> δερμοτόμιο</a:t>
            </a:r>
          </a:p>
          <a:p>
            <a:r>
              <a:rPr lang="el-GR" dirty="0" smtClean="0"/>
              <a:t>Τενόντια αντανακλαστικά: κατηργημένα αχίλλεια άμφω, κατηργημένο δικεφάλου αρ</a:t>
            </a:r>
          </a:p>
        </p:txBody>
      </p:sp>
    </p:spTree>
    <p:extLst>
      <p:ext uri="{BB962C8B-B14F-4D97-AF65-F5344CB8AC3E}">
        <p14:creationId xmlns:p14="http://schemas.microsoft.com/office/powerpoint/2010/main" xmlns="" val="837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2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370</TotalTime>
  <Words>970</Words>
  <Application>Microsoft Office PowerPoint</Application>
  <PresentationFormat>Προβολή στην οθόνη (4:3)</PresentationFormat>
  <Paragraphs>157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Adjacency</vt:lpstr>
      <vt:lpstr>Διαφάνεια 1</vt:lpstr>
      <vt:lpstr>ΑΙΤΙΑ ΕΙΣΟΔΟΥ-ΠΑΡΟΥΣΑ ΝΟΣΟΣ (Ι)</vt:lpstr>
      <vt:lpstr>ΑΙΤΙΑ ΕΙΣΟΔΟΥ-ΠΑΡΟΥΣΑ ΝΟΣΟΣ (ΙΙ)</vt:lpstr>
      <vt:lpstr>ΙΣΤΟΡΙΚΟ - ΚΛΙΝΙΚΗ ΕΞΕΤΑΣΗ (Ι)</vt:lpstr>
      <vt:lpstr>ΙΣΤΟΡΙΚΟ - ΚΛΙΝΙΚΗ ΕΞΕΤΑΣΗ (ΙI)</vt:lpstr>
      <vt:lpstr>ΕΡΓΑΣΤΗΡΙΑΚΑ ΕΥΡΗΜΑΤΑ</vt:lpstr>
      <vt:lpstr>ΑΠΕΙΚΟΝΙΣΤΙΚΑ ΕΥΡΗΜΑΤΑ</vt:lpstr>
      <vt:lpstr>ΑΙΤΙΑ ΕΙΣΟΔΟΥ-ΠΑΡΟΥΣΑ ΝΟΣΟΣ (ΙΙΙ)</vt:lpstr>
      <vt:lpstr>ΚΛΙΝΙΚΗ ΕΞΕΤΑΣΗ</vt:lpstr>
      <vt:lpstr>ΕΡΓΑΣΤΗΡΙΑΚΟΣ ΚΑΙ ΑΠΕΙΚΟΝΙΣΤΙΚΟΣ ΕΛΕΓΧΟΣ </vt:lpstr>
      <vt:lpstr>ΑΠΕΙΚΟΝΙΣΤΙΚΟΣ ΕΛΕΓΧΟΣ</vt:lpstr>
      <vt:lpstr>ΔΙΑΦΟΡΙΚΗ ΔΙΑΓΝΩΣΗ (Ι)</vt:lpstr>
      <vt:lpstr>ΔΙΑΦΟΡΙΚΗ ΔΙΑΓΝΩΣΗ (ΙΙ)</vt:lpstr>
      <vt:lpstr>ΔΙΑΦΟΡΙΚΗ ΔΙΑΓΝΩΣΗ ΠΟΛΥΡΙΖΟΝΕΥΡΙΤΙΔΑΣ (Ι)</vt:lpstr>
      <vt:lpstr>ΔΙΑΦΟΡΙΚΗ ΔΙΑΓΝΩΣΗ ΠΟΛΥΡΙΖΟΝΕΥΡΙΤΙΔΑΣ (ΙΙ)</vt:lpstr>
      <vt:lpstr>ΜΗΝΙΓΓΟΡΙΖΟΝΕΥΡIΤΙΔΑ ΝΟΣΟΥ LYME</vt:lpstr>
      <vt:lpstr>ΟΣΦΥΟΝΩΤΙΑΙΑ ΠΑΡΑΚΕΝΤΗΣΗ – Β/Χ ΑΝΑΛΥΣΗ ΕΓΚΕΦΑΛΟΝΩΤΙΑΙΟΥ ΥΓΡΟΥ</vt:lpstr>
      <vt:lpstr>ΟΡΟΛΟΓΙΚΟΣ ΕΛΕΓΧΟΣ ΟΡΟΥ &amp; ΕΓΚΕΦΑΛΟΝΩΤΙΑΙΟΥ ΥΓΡΟΥ</vt:lpstr>
      <vt:lpstr>ΔΙΑΓΝΩΣΗ</vt:lpstr>
      <vt:lpstr>ΘΕΡΑΠΕΙΑ</vt:lpstr>
      <vt:lpstr>Ευχαριστώ πολύ!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elenitsa</dc:creator>
  <cp:lastModifiedBy>Evangelos</cp:lastModifiedBy>
  <cp:revision>45</cp:revision>
  <dcterms:created xsi:type="dcterms:W3CDTF">2019-03-30T08:15:21Z</dcterms:created>
  <dcterms:modified xsi:type="dcterms:W3CDTF">2019-03-30T19:35:53Z</dcterms:modified>
</cp:coreProperties>
</file>